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08" r:id="rId2"/>
    <p:sldId id="397" r:id="rId3"/>
    <p:sldId id="427" r:id="rId4"/>
    <p:sldId id="428" r:id="rId5"/>
    <p:sldId id="429" r:id="rId6"/>
    <p:sldId id="430" r:id="rId7"/>
    <p:sldId id="431" r:id="rId8"/>
    <p:sldId id="426" r:id="rId9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65">
          <p15:clr>
            <a:srgbClr val="A4A3A4"/>
          </p15:clr>
        </p15:guide>
        <p15:guide id="2" orient="horz" pos="1054">
          <p15:clr>
            <a:srgbClr val="A4A3A4"/>
          </p15:clr>
        </p15:guide>
        <p15:guide id="3" orient="horz" pos="1230">
          <p15:clr>
            <a:srgbClr val="A4A3A4"/>
          </p15:clr>
        </p15:guide>
        <p15:guide id="4" orient="horz" pos="311">
          <p15:clr>
            <a:srgbClr val="A4A3A4"/>
          </p15:clr>
        </p15:guide>
        <p15:guide id="5" orient="horz" pos="4270">
          <p15:clr>
            <a:srgbClr val="A4A3A4"/>
          </p15:clr>
        </p15:guide>
        <p15:guide id="6" orient="horz" pos="4160">
          <p15:clr>
            <a:srgbClr val="A4A3A4"/>
          </p15:clr>
        </p15:guide>
        <p15:guide id="7" orient="horz" pos="1710">
          <p15:clr>
            <a:srgbClr val="A4A3A4"/>
          </p15:clr>
        </p15:guide>
        <p15:guide id="8" orient="horz" pos="500">
          <p15:clr>
            <a:srgbClr val="A4A3A4"/>
          </p15:clr>
        </p15:guide>
        <p15:guide id="9" pos="450">
          <p15:clr>
            <a:srgbClr val="A4A3A4"/>
          </p15:clr>
        </p15:guide>
        <p15:guide id="10" pos="5313">
          <p15:clr>
            <a:srgbClr val="A4A3A4"/>
          </p15:clr>
        </p15:guide>
        <p15:guide id="11" pos="45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F0A"/>
    <a:srgbClr val="B000B0"/>
    <a:srgbClr val="FC160C"/>
    <a:srgbClr val="19C303"/>
    <a:srgbClr val="2386FF"/>
    <a:srgbClr val="CCFFCC"/>
    <a:srgbClr val="D7DFE9"/>
    <a:srgbClr val="71CBCD"/>
    <a:srgbClr val="8F71A0"/>
    <a:srgbClr val="AFB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ABD13B-6895-45AC-9A79-D110BA40DC00}" v="6" dt="2019-09-16T16:42:59.984"/>
    <p1510:client id="{A4DA85A6-C062-4BA7-9325-2BBA558E5A08}" v="6" dt="2019-09-16T17:10:29.793"/>
    <p1510:client id="{AC3C72B0-2BC6-4BDC-8EA4-0ECC8414DD0D}" v="4" dt="2019-09-16T17:00:37.649"/>
    <p1510:client id="{BF33F8F0-C920-4B47-82A9-9C80D52E836F}" v="3" dt="2019-09-16T16:50:37.6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8" y="36"/>
      </p:cViewPr>
      <p:guideLst>
        <p:guide orient="horz" pos="4065"/>
        <p:guide orient="horz" pos="1054"/>
        <p:guide orient="horz" pos="1230"/>
        <p:guide orient="horz" pos="311"/>
        <p:guide orient="horz" pos="4270"/>
        <p:guide orient="horz" pos="4160"/>
        <p:guide orient="horz" pos="1710"/>
        <p:guide orient="horz" pos="500"/>
        <p:guide pos="450"/>
        <p:guide pos="5313"/>
        <p:guide pos="45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Mueller" userId="710e148e78558551" providerId="Windows Live" clId="Web-{AC3C72B0-2BC6-4BDC-8EA4-0ECC8414DD0D}"/>
    <pc:docChg chg="modSld">
      <pc:chgData name="Peter Mueller" userId="710e148e78558551" providerId="Windows Live" clId="Web-{AC3C72B0-2BC6-4BDC-8EA4-0ECC8414DD0D}" dt="2019-09-16T17:00:37.649" v="3" actId="1076"/>
      <pc:docMkLst>
        <pc:docMk/>
      </pc:docMkLst>
      <pc:sldChg chg="modSp">
        <pc:chgData name="Peter Mueller" userId="710e148e78558551" providerId="Windows Live" clId="Web-{AC3C72B0-2BC6-4BDC-8EA4-0ECC8414DD0D}" dt="2019-09-16T17:00:37.649" v="3" actId="1076"/>
        <pc:sldMkLst>
          <pc:docMk/>
          <pc:sldMk cId="497929504" sldId="428"/>
        </pc:sldMkLst>
        <pc:grpChg chg="mod">
          <ac:chgData name="Peter Mueller" userId="710e148e78558551" providerId="Windows Live" clId="Web-{AC3C72B0-2BC6-4BDC-8EA4-0ECC8414DD0D}" dt="2019-09-16T17:00:37.649" v="3" actId="1076"/>
          <ac:grpSpMkLst>
            <pc:docMk/>
            <pc:sldMk cId="497929504" sldId="428"/>
            <ac:grpSpMk id="15" creationId="{54CDCC6C-98D8-3440-82C9-116DEBEE1C8D}"/>
          </ac:grpSpMkLst>
        </pc:grpChg>
      </pc:sldChg>
    </pc:docChg>
  </pc:docChgLst>
  <pc:docChgLst>
    <pc:chgData name="Peter Mueller" userId="710e148e78558551" providerId="Windows Live" clId="Web-{A4DA85A6-C062-4BA7-9325-2BBA558E5A08}"/>
    <pc:docChg chg="modSld">
      <pc:chgData name="Peter Mueller" userId="710e148e78558551" providerId="Windows Live" clId="Web-{A4DA85A6-C062-4BA7-9325-2BBA558E5A08}" dt="2019-09-16T17:10:29.793" v="5" actId="20577"/>
      <pc:docMkLst>
        <pc:docMk/>
      </pc:docMkLst>
      <pc:sldChg chg="modSp">
        <pc:chgData name="Peter Mueller" userId="710e148e78558551" providerId="Windows Live" clId="Web-{A4DA85A6-C062-4BA7-9325-2BBA558E5A08}" dt="2019-09-16T17:10:29.793" v="5" actId="20577"/>
        <pc:sldMkLst>
          <pc:docMk/>
          <pc:sldMk cId="681111377" sldId="426"/>
        </pc:sldMkLst>
        <pc:spChg chg="mod">
          <ac:chgData name="Peter Mueller" userId="710e148e78558551" providerId="Windows Live" clId="Web-{A4DA85A6-C062-4BA7-9325-2BBA558E5A08}" dt="2019-09-16T17:10:29.793" v="5" actId="20577"/>
          <ac:spMkLst>
            <pc:docMk/>
            <pc:sldMk cId="681111377" sldId="426"/>
            <ac:spMk id="7" creationId="{CB9BE335-03E7-C440-B184-34B342A64E57}"/>
          </ac:spMkLst>
        </pc:spChg>
      </pc:sldChg>
    </pc:docChg>
  </pc:docChgLst>
  <pc:docChgLst>
    <pc:chgData name="Peter Mueller" userId="710e148e78558551" providerId="Windows Live" clId="Web-{14ABD13B-6895-45AC-9A79-D110BA40DC00}"/>
    <pc:docChg chg="modSld">
      <pc:chgData name="Peter Mueller" userId="710e148e78558551" providerId="Windows Live" clId="Web-{14ABD13B-6895-45AC-9A79-D110BA40DC00}" dt="2019-09-16T16:42:55.937" v="4" actId="20577"/>
      <pc:docMkLst>
        <pc:docMk/>
      </pc:docMkLst>
      <pc:sldChg chg="modSp">
        <pc:chgData name="Peter Mueller" userId="710e148e78558551" providerId="Windows Live" clId="Web-{14ABD13B-6895-45AC-9A79-D110BA40DC00}" dt="2019-09-16T16:42:55.937" v="4" actId="20577"/>
        <pc:sldMkLst>
          <pc:docMk/>
          <pc:sldMk cId="0" sldId="308"/>
        </pc:sldMkLst>
        <pc:spChg chg="mod">
          <ac:chgData name="Peter Mueller" userId="710e148e78558551" providerId="Windows Live" clId="Web-{14ABD13B-6895-45AC-9A79-D110BA40DC00}" dt="2019-09-16T16:42:55.937" v="4" actId="20577"/>
          <ac:spMkLst>
            <pc:docMk/>
            <pc:sldMk cId="0" sldId="308"/>
            <ac:spMk id="7" creationId="{ABDA6CF6-71E8-794B-BF9E-233C72D1473B}"/>
          </ac:spMkLst>
        </pc:spChg>
      </pc:sldChg>
    </pc:docChg>
  </pc:docChgLst>
  <pc:docChgLst>
    <pc:chgData name="Peter Mueller" userId="710e148e78558551" providerId="Windows Live" clId="Web-{BF33F8F0-C920-4B47-82A9-9C80D52E836F}"/>
    <pc:docChg chg="modSld">
      <pc:chgData name="Peter Mueller" userId="710e148e78558551" providerId="Windows Live" clId="Web-{BF33F8F0-C920-4B47-82A9-9C80D52E836F}" dt="2019-09-16T16:50:36.099" v="1" actId="20577"/>
      <pc:docMkLst>
        <pc:docMk/>
      </pc:docMkLst>
      <pc:sldChg chg="modSp">
        <pc:chgData name="Peter Mueller" userId="710e148e78558551" providerId="Windows Live" clId="Web-{BF33F8F0-C920-4B47-82A9-9C80D52E836F}" dt="2019-09-16T16:50:36.099" v="1" actId="20577"/>
        <pc:sldMkLst>
          <pc:docMk/>
          <pc:sldMk cId="0" sldId="308"/>
        </pc:sldMkLst>
        <pc:spChg chg="mod">
          <ac:chgData name="Peter Mueller" userId="710e148e78558551" providerId="Windows Live" clId="Web-{BF33F8F0-C920-4B47-82A9-9C80D52E836F}" dt="2019-09-16T16:50:36.099" v="1" actId="20577"/>
          <ac:spMkLst>
            <pc:docMk/>
            <pc:sldMk cId="0" sldId="308"/>
            <ac:spMk id="7" creationId="{ABDA6CF6-71E8-794B-BF9E-233C72D1473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1" charset="-128"/>
              </a:defRPr>
            </a:lvl1pPr>
          </a:lstStyle>
          <a:p>
            <a:pPr>
              <a:defRPr/>
            </a:pPr>
            <a:fld id="{1E871E6A-85A1-45A8-817C-A11C681178E4}" type="datetime1">
              <a:rPr lang="de-DE"/>
              <a:pPr>
                <a:defRPr/>
              </a:pPr>
              <a:t>16.09.2019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BD18944-226C-45C8-BF71-C7A4D2DDC5D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53737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F78EBAC-40E4-45A9-AC32-D11D4E4504D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83733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6886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>
                <a:latin typeface="Arial" panose="020B0604020202020204" pitchFamily="34" charset="0"/>
                <a:ea typeface="ＭＳ Ｐゴシック" panose="020B0600070205080204" pitchFamily="34" charset="-128"/>
              </a:rPr>
              <a:t>Die Handlungskompetenz</a:t>
            </a:r>
            <a:r>
              <a:rPr lang="de-DE" altLang="de-DE" baseline="0">
                <a:latin typeface="Arial" panose="020B0604020202020204" pitchFamily="34" charset="0"/>
                <a:ea typeface="ＭＳ Ｐゴシック" panose="020B0600070205080204" pitchFamily="34" charset="-128"/>
              </a:rPr>
              <a:t> lässt sich mit Hilfe von Lernsituationen fördern ... Da sie komplexe Lernarrangements sind. Sie orientieren sich an beruflichen, lebensnahen Problemstellungen </a:t>
            </a:r>
            <a:r>
              <a:rPr lang="mr-IN" altLang="de-DE" baseline="0">
                <a:latin typeface="Arial" panose="020B0604020202020204" pitchFamily="34" charset="0"/>
                <a:ea typeface="ＭＳ Ｐゴシック" panose="020B0600070205080204" pitchFamily="34" charset="-128"/>
              </a:rPr>
              <a:t>–</a:t>
            </a:r>
            <a:r>
              <a:rPr lang="de-DE" altLang="de-DE" baseline="0">
                <a:latin typeface="Arial" panose="020B0604020202020204" pitchFamily="34" charset="0"/>
                <a:ea typeface="ＭＳ Ｐゴシック" panose="020B0600070205080204" pitchFamily="34" charset="-128"/>
              </a:rPr>
              <a:t> schaffen damit einen </a:t>
            </a:r>
            <a:r>
              <a:rPr lang="de-DE" altLang="de-DE" b="1" baseline="0">
                <a:latin typeface="Arial" panose="020B0604020202020204" pitchFamily="34" charset="0"/>
                <a:ea typeface="ＭＳ Ｐゴシック" panose="020B0600070205080204" pitchFamily="34" charset="-128"/>
              </a:rPr>
              <a:t>authentischen Kontext</a:t>
            </a:r>
            <a:r>
              <a:rPr lang="de-DE" altLang="de-DE" baseline="0">
                <a:latin typeface="Arial" panose="020B0604020202020204" pitchFamily="34" charset="0"/>
                <a:ea typeface="ＭＳ Ｐゴシック" panose="020B0600070205080204" pitchFamily="34" charset="-128"/>
              </a:rPr>
              <a:t>/</a:t>
            </a:r>
          </a:p>
          <a:p>
            <a:r>
              <a:rPr lang="de-DE" altLang="de-DE" baseline="0">
                <a:latin typeface="Arial" panose="020B0604020202020204" pitchFamily="34" charset="0"/>
                <a:ea typeface="ＭＳ Ｐゴシック" panose="020B0600070205080204" pitchFamily="34" charset="-128"/>
              </a:rPr>
              <a:t>Sind handlungsorientiert </a:t>
            </a:r>
            <a:r>
              <a:rPr lang="mr-IN" altLang="de-DE" baseline="0">
                <a:latin typeface="Arial" panose="020B0604020202020204" pitchFamily="34" charset="0"/>
                <a:ea typeface="ＭＳ Ｐゴシック" panose="020B0600070205080204" pitchFamily="34" charset="-128"/>
              </a:rPr>
              <a:t>–</a:t>
            </a:r>
            <a:r>
              <a:rPr lang="de-DE" altLang="de-DE" baseline="0">
                <a:latin typeface="Arial" panose="020B0604020202020204" pitchFamily="34" charset="0"/>
                <a:ea typeface="ＭＳ Ｐゴシック" panose="020B0600070205080204" pitchFamily="34" charset="-128"/>
              </a:rPr>
              <a:t> sie Zeigen den Prozess der Lösungsfindung </a:t>
            </a:r>
            <a:r>
              <a:rPr lang="de-DE" altLang="de-DE" baseline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schrittttweise</a:t>
            </a:r>
            <a:r>
              <a:rPr lang="de-DE" altLang="de-DE" baseline="0">
                <a:latin typeface="Arial" panose="020B0604020202020204" pitchFamily="34" charset="0"/>
                <a:ea typeface="ＭＳ Ｐゴシック" panose="020B0600070205080204" pitchFamily="34" charset="-128"/>
              </a:rPr>
              <a:t> auf und didaktisch-reduziert </a:t>
            </a:r>
            <a:r>
              <a:rPr lang="mr-IN" altLang="de-DE" baseline="0">
                <a:latin typeface="Arial" panose="020B0604020202020204" pitchFamily="34" charset="0"/>
                <a:ea typeface="ＭＳ Ｐゴシック" panose="020B0600070205080204" pitchFamily="34" charset="-128"/>
              </a:rPr>
              <a:t>–</a:t>
            </a:r>
            <a:r>
              <a:rPr lang="de-DE" altLang="de-DE" baseline="0">
                <a:latin typeface="Arial" panose="020B0604020202020204" pitchFamily="34" charset="0"/>
                <a:ea typeface="ＭＳ Ｐゴシック" panose="020B0600070205080204" pitchFamily="34" charset="-128"/>
              </a:rPr>
              <a:t> an die Lerner orientiert </a:t>
            </a:r>
            <a:r>
              <a:rPr lang="mr-IN" altLang="de-DE" baseline="0">
                <a:latin typeface="Arial" panose="020B0604020202020204" pitchFamily="34" charset="0"/>
                <a:ea typeface="ＭＳ Ｐゴシック" panose="020B0600070205080204" pitchFamily="34" charset="-128"/>
              </a:rPr>
              <a:t>–</a:t>
            </a:r>
            <a:r>
              <a:rPr lang="de-DE" altLang="de-DE" baseline="0">
                <a:latin typeface="Arial" panose="020B0604020202020204" pitchFamily="34" charset="0"/>
                <a:ea typeface="ＭＳ Ｐゴシック" panose="020B0600070205080204" pitchFamily="34" charset="-128"/>
              </a:rPr>
              <a:t> lassen Lösungen auf unterschiedliche Niveaus zu / sie verknüpfen vorhandenes Wissen und die Erfahrung der Lerner mit neuem Wissen   </a:t>
            </a:r>
            <a:endParaRPr lang="de-DE" alt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de-DE" altLang="de-DE">
                <a:latin typeface="Arial" panose="020B0604020202020204" pitchFamily="34" charset="0"/>
                <a:ea typeface="ＭＳ Ｐゴシック" panose="020B0600070205080204" pitchFamily="34" charset="-128"/>
              </a:rPr>
              <a:t>LF werden mit Hilfe von LS in größere Unterrichtseinheiten gegliedert. 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>
                <a:latin typeface="Arial" panose="020B0604020202020204" pitchFamily="34" charset="0"/>
                <a:ea typeface="ＭＳ Ｐゴシック" panose="020B0600070205080204" pitchFamily="34" charset="-128"/>
              </a:rPr>
              <a:t>Intelligentes Wissen = LS</a:t>
            </a:r>
            <a:r>
              <a:rPr lang="de-DE" altLang="de-DE" baseline="0">
                <a:latin typeface="Arial" panose="020B0604020202020204" pitchFamily="34" charset="0"/>
                <a:ea typeface="ＭＳ Ｐゴシック" panose="020B0600070205080204" pitchFamily="34" charset="-128"/>
              </a:rPr>
              <a:t> werden so gestaltet, dass eine Situation aus </a:t>
            </a:r>
            <a:r>
              <a:rPr lang="de-DE" altLang="de-DE" b="1" baseline="0">
                <a:latin typeface="Arial" panose="020B0604020202020204" pitchFamily="34" charset="0"/>
                <a:ea typeface="ＭＳ Ｐゴシック" panose="020B0600070205080204" pitchFamily="34" charset="-128"/>
              </a:rPr>
              <a:t>verschiedenen Blickwinkeln </a:t>
            </a:r>
            <a:r>
              <a:rPr lang="de-DE" altLang="de-DE" baseline="0">
                <a:latin typeface="Arial" panose="020B0604020202020204" pitchFamily="34" charset="0"/>
                <a:ea typeface="ＭＳ Ｐゴシック" panose="020B0600070205080204" pitchFamily="34" charset="-128"/>
              </a:rPr>
              <a:t>betrachtet werden kann, so dass Wissen </a:t>
            </a:r>
            <a:r>
              <a:rPr lang="de-DE" altLang="de-DE">
                <a:latin typeface="Arial" panose="020B0604020202020204" pitchFamily="34" charset="0"/>
                <a:ea typeface="ＭＳ Ｐゴシック" panose="020B0600070205080204" pitchFamily="34" charset="-128"/>
              </a:rPr>
              <a:t>flexibel auf andere Problemstellungen übertragbar wird</a:t>
            </a:r>
          </a:p>
          <a:p>
            <a:r>
              <a:rPr lang="de-DE" altLang="de-DE">
                <a:latin typeface="Arial" panose="020B0604020202020204" pitchFamily="34" charset="0"/>
                <a:ea typeface="ＭＳ Ｐゴシック" panose="020B0600070205080204" pitchFamily="34" charset="-128"/>
              </a:rPr>
              <a:t>Dabei sollen insbesondere </a:t>
            </a:r>
            <a:r>
              <a:rPr lang="de-DE" altLang="de-DE" b="1">
                <a:latin typeface="Arial" panose="020B0604020202020204" pitchFamily="34" charset="0"/>
                <a:ea typeface="ＭＳ Ｐゴシック" panose="020B0600070205080204" pitchFamily="34" charset="-128"/>
              </a:rPr>
              <a:t>kooperative Unterrichtsmethoden </a:t>
            </a:r>
            <a:r>
              <a:rPr lang="de-DE" altLang="de-DE">
                <a:latin typeface="Arial" panose="020B0604020202020204" pitchFamily="34" charset="0"/>
                <a:ea typeface="ＭＳ Ｐゴシック" panose="020B0600070205080204" pitchFamily="34" charset="-128"/>
              </a:rPr>
              <a:t>berücksichtigt werden, die unmittelbar die Handlungskompetenz und</a:t>
            </a:r>
            <a:r>
              <a:rPr lang="de-DE" altLang="de-DE" baseline="0">
                <a:latin typeface="Arial" panose="020B0604020202020204" pitchFamily="34" charset="0"/>
                <a:ea typeface="ＭＳ Ｐゴシック" panose="020B0600070205080204" pitchFamily="34" charset="-128"/>
              </a:rPr>
              <a:t> das Bedürfnis der </a:t>
            </a:r>
            <a:r>
              <a:rPr lang="de-DE" altLang="de-DE" b="1" baseline="0">
                <a:latin typeface="Arial" panose="020B0604020202020204" pitchFamily="34" charset="0"/>
                <a:ea typeface="ＭＳ Ｐゴシック" panose="020B0600070205080204" pitchFamily="34" charset="-128"/>
              </a:rPr>
              <a:t>sozialen Einbindung</a:t>
            </a:r>
            <a:r>
              <a:rPr lang="de-DE" altLang="de-DE">
                <a:latin typeface="Arial" panose="020B0604020202020204" pitchFamily="34" charset="0"/>
                <a:ea typeface="ＭＳ Ｐゴシック" panose="020B0600070205080204" pitchFamily="34" charset="-128"/>
              </a:rPr>
              <a:t> fördern. Lernen ist nicht</a:t>
            </a:r>
            <a:r>
              <a:rPr lang="de-DE" altLang="de-DE" baseline="0">
                <a:latin typeface="Arial" panose="020B0604020202020204" pitchFamily="34" charset="0"/>
                <a:ea typeface="ＭＳ Ｐゴシック" panose="020B0600070205080204" pitchFamily="34" charset="-128"/>
              </a:rPr>
              <a:t> nur ein individueller kognitiver </a:t>
            </a:r>
            <a:r>
              <a:rPr lang="de-DE" altLang="de-DE">
                <a:latin typeface="Arial" panose="020B0604020202020204" pitchFamily="34" charset="0"/>
                <a:ea typeface="ＭＳ Ｐゴシック" panose="020B0600070205080204" pitchFamily="34" charset="-128"/>
              </a:rPr>
              <a:t>Prozess, sondern auch einer sozialer</a:t>
            </a:r>
            <a:r>
              <a:rPr lang="de-DE" altLang="de-DE" baseline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de-DE" b="1" baseline="0">
                <a:latin typeface="Arial" panose="020B0604020202020204" pitchFamily="34" charset="0"/>
                <a:ea typeface="ＭＳ Ｐゴシック" panose="020B0600070205080204" pitchFamily="34" charset="-128"/>
              </a:rPr>
              <a:t>Aushandlungsprozesse, </a:t>
            </a:r>
            <a:r>
              <a:rPr lang="de-DE" altLang="de-DE" b="0" baseline="0">
                <a:latin typeface="Arial" panose="020B0604020202020204" pitchFamily="34" charset="0"/>
                <a:ea typeface="ＭＳ Ｐゴシック" panose="020B0600070205080204" pitchFamily="34" charset="-128"/>
              </a:rPr>
              <a:t>indem man Denkprozesse verbalisiert und Ideen vergleicht. </a:t>
            </a:r>
            <a:endParaRPr lang="de-DE" altLang="de-DE" b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de-DE" alt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2222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latin typeface="Arial" charset="0"/>
                <a:ea typeface="ＭＳ Ｐゴシック" charset="0"/>
                <a:cs typeface="ＭＳ Ｐゴシック" charset="0"/>
              </a:rPr>
              <a:t>Die Lernsituation soll möglichst authentische Ereignisse oder Situationen in den Mittelpunkt stellen, die die persönliche Lebens- und Erfahrungswelt von Lernenden berücksichtigt. </a:t>
            </a:r>
          </a:p>
          <a:p>
            <a:r>
              <a:rPr lang="de-DE">
                <a:latin typeface="Arial" charset="0"/>
                <a:ea typeface="ＭＳ Ｐゴシック" charset="0"/>
                <a:cs typeface="ＭＳ Ｐゴシック" charset="0"/>
              </a:rPr>
              <a:t>Sie soll so gestaltet werden, dass sie den Umgang mit komplexen Problemen aus dem beruflichen Erfahrungsbereich (je nach Fachrichtung werden die Schüler an die beruflichen Situationen herangeführt) ermöglicht.</a:t>
            </a:r>
            <a:endParaRPr lang="de-DE">
              <a:latin typeface="Arial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r>
              <a:rPr lang="de-DE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 wirkt motivierend</a:t>
            </a:r>
          </a:p>
          <a:p>
            <a:r>
              <a:rPr lang="de-DE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 weckt Interesse </a:t>
            </a:r>
          </a:p>
          <a:p>
            <a:r>
              <a:rPr lang="de-DE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 fördert intrinsische Lernbereitschaft</a:t>
            </a:r>
          </a:p>
          <a:p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de-DE">
                <a:latin typeface="Arial" charset="0"/>
                <a:ea typeface="ＭＳ Ｐゴシック" charset="0"/>
                <a:cs typeface="ＭＳ Ｐゴシック" charset="0"/>
              </a:rPr>
              <a:t>Die Lernsituation soll so gestaltet werden, dass </a:t>
            </a:r>
          </a:p>
          <a:p>
            <a:pPr eaLnBrk="1" hangingPunct="1">
              <a:spcBef>
                <a:spcPct val="50000"/>
              </a:spcBef>
            </a:pPr>
            <a:r>
              <a:rPr lang="de-DE">
                <a:latin typeface="Arial" charset="0"/>
                <a:ea typeface="ＭＳ Ｐゴシック" charset="0"/>
                <a:cs typeface="ＭＳ Ｐゴシック" charset="0"/>
              </a:rPr>
              <a:t>- für unterschiedliche wie z.B. wirtschaftliche, rechtliche, gesellschaftliche und persönliche Zusammenhänge ein Problembewusstsein entwickelt wird</a:t>
            </a:r>
          </a:p>
          <a:p>
            <a:pPr>
              <a:buFontTx/>
              <a:buChar char="-"/>
            </a:pPr>
            <a:r>
              <a:rPr lang="de-DE">
                <a:latin typeface="Arial" charset="0"/>
                <a:ea typeface="ＭＳ Ｐゴシック" charset="0"/>
                <a:cs typeface="ＭＳ Ｐゴシック" charset="0"/>
              </a:rPr>
              <a:t> Wissen flexibel auf andere Problemstellungen übertragbar wird</a:t>
            </a:r>
          </a:p>
          <a:p>
            <a:pPr>
              <a:buFontTx/>
              <a:buChar char="-"/>
            </a:pPr>
            <a:r>
              <a:rPr lang="de-DE">
                <a:latin typeface="Arial" charset="0"/>
                <a:ea typeface="ＭＳ Ｐゴシック" charset="0"/>
                <a:cs typeface="ＭＳ Ｐゴシック" charset="0"/>
              </a:rPr>
              <a:t> Wissen flexibel abrufbar, anwendbar und entwickelbar wird</a:t>
            </a:r>
          </a:p>
          <a:p>
            <a:pPr>
              <a:buFontTx/>
              <a:buChar char="-"/>
            </a:pPr>
            <a:r>
              <a:rPr lang="de-DE">
                <a:latin typeface="Arial" charset="0"/>
                <a:ea typeface="ＭＳ Ｐゴシック" charset="0"/>
                <a:cs typeface="ＭＳ Ｐゴシック" charset="0"/>
              </a:rPr>
              <a:t> die Lernenden ihre Fähigkeiten und Fertigkeiten in variablen Situationen erfolgreich und verantwortungsbewusst anwenden können, um verschiedenste Probleme zu lösen</a:t>
            </a:r>
          </a:p>
          <a:p>
            <a:pPr eaLnBrk="1" hangingPunct="1">
              <a:spcBef>
                <a:spcPct val="50000"/>
              </a:spcBef>
            </a:pP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latin typeface="Arial" charset="0"/>
                <a:ea typeface="ＭＳ Ｐゴシック" charset="0"/>
                <a:cs typeface="ＭＳ Ｐゴシック" charset="0"/>
              </a:rPr>
              <a:t>Da Wissen nicht nur ein Resultat eines individuellen kognitiven Prozess ist, sondern auch sozialer Aushandlungsprozesse, soll die Lernsituation so gestaltet werden, dass sie  </a:t>
            </a:r>
          </a:p>
          <a:p>
            <a:pPr>
              <a:buFontTx/>
              <a:buChar char="-"/>
            </a:pPr>
            <a:r>
              <a:rPr lang="de-DE">
                <a:latin typeface="Arial" charset="0"/>
                <a:ea typeface="ＭＳ Ｐゴシック" charset="0"/>
                <a:cs typeface="ＭＳ Ｐゴシック" charset="0"/>
              </a:rPr>
              <a:t>das kooperative Lernen, das gemeinschaftliche, arbeitsteilige Erarbeiten und Anwenden von Problemlösungen unter eigener individueller Verantwortung fördert.</a:t>
            </a:r>
          </a:p>
          <a:p>
            <a:pPr>
              <a:buFontTx/>
              <a:buChar char="-"/>
            </a:pPr>
            <a:r>
              <a:rPr lang="de-DE">
                <a:latin typeface="Arial" charset="0"/>
                <a:ea typeface="ＭＳ Ｐゴシック" charset="0"/>
                <a:cs typeface="ＭＳ Ｐゴシック" charset="0"/>
              </a:rPr>
              <a:t>das selbstgesteuerte Lernen ermöglicht, so dass der Einzelne selbst aktiv werden kann und seinen Erfolg erleben kann.</a:t>
            </a:r>
          </a:p>
          <a:p>
            <a:pPr eaLnBrk="1" hangingPunct="1">
              <a:spcBef>
                <a:spcPct val="50000"/>
              </a:spcBef>
            </a:pP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8EBAC-40E4-45A9-AC32-D11D4E4504D4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36246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 userDrawn="1"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 userDrawn="1"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de-DE" altLang="de-DE"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 userDrawn="1"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de-DE" altLang="de-DE"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7" name="Textfeld 6"/>
          <p:cNvSpPr txBox="1"/>
          <p:nvPr userDrawn="1"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altLang="de-DE" sz="900">
                <a:solidFill>
                  <a:srgbClr val="606060"/>
                </a:solidFill>
                <a:latin typeface="Bliss Light" charset="0"/>
                <a:ea typeface="ＭＳ Ｐゴシック" panose="020B0600070205080204" pitchFamily="34" charset="-128"/>
              </a:rPr>
              <a:t>Folie </a:t>
            </a:r>
            <a:fld id="{6A0A31C5-2B70-483B-ACE8-DBD56D6CB21E}" type="slidenum">
              <a:rPr lang="de-DE" altLang="de-DE" sz="900" smtClean="0">
                <a:solidFill>
                  <a:srgbClr val="606060"/>
                </a:solidFill>
                <a:latin typeface="Bliss Light" charset="0"/>
                <a:ea typeface="ＭＳ Ｐゴシック" panose="020B0600070205080204" pitchFamily="34" charset="-128"/>
              </a:rPr>
              <a:pPr algn="r">
                <a:defRPr/>
              </a:pPr>
              <a:t>‹Nr.›</a:t>
            </a:fld>
            <a:r>
              <a:rPr lang="de-DE" altLang="de-DE" sz="900">
                <a:solidFill>
                  <a:srgbClr val="606060"/>
                </a:solidFill>
                <a:latin typeface="Bliss Light" charset="0"/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0" y="1556793"/>
            <a:ext cx="9144000" cy="5053558"/>
          </a:xfrm>
          <a:prstGeom prst="rect">
            <a:avLst/>
          </a:prstGeom>
          <a:solidFill>
            <a:srgbClr val="8F1936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9" name="Textfeld 19"/>
          <p:cNvSpPr txBox="1">
            <a:spLocks noChangeArrowheads="1"/>
          </p:cNvSpPr>
          <p:nvPr userDrawn="1"/>
        </p:nvSpPr>
        <p:spPr bwMode="auto">
          <a:xfrm>
            <a:off x="714375" y="6604000"/>
            <a:ext cx="50403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900">
                <a:solidFill>
                  <a:srgbClr val="606060"/>
                </a:solidFill>
                <a:ea typeface="ＭＳ Ｐゴシック" panose="020B0600070205080204" pitchFamily="34" charset="-128"/>
              </a:rPr>
              <a:t>		</a:t>
            </a:r>
          </a:p>
        </p:txBody>
      </p:sp>
      <p:sp>
        <p:nvSpPr>
          <p:cNvPr id="10" name="Textfeld 20"/>
          <p:cNvSpPr txBox="1">
            <a:spLocks noChangeArrowheads="1"/>
          </p:cNvSpPr>
          <p:nvPr userDrawn="1"/>
        </p:nvSpPr>
        <p:spPr bwMode="auto">
          <a:xfrm>
            <a:off x="6003925" y="6604000"/>
            <a:ext cx="12604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altLang="de-DE" sz="900">
                <a:solidFill>
                  <a:srgbClr val="606060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11" name="Grafik 5" descr="RP_PL_vierfarbi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155575"/>
            <a:ext cx="20669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3099" y="2525621"/>
            <a:ext cx="7751764" cy="2185214"/>
          </a:xfrm>
        </p:spPr>
        <p:txBody>
          <a:bodyPr anchor="t"/>
          <a:lstStyle>
            <a:lvl1pPr>
              <a:defRPr sz="4800" cap="all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7739063" cy="9233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de-DE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81150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879600"/>
            <a:ext cx="7739063" cy="4573588"/>
          </a:xfrm>
        </p:spPr>
        <p:txBody>
          <a:bodyPr/>
          <a:lstStyle>
            <a:lvl5pPr marL="360363" indent="4763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3382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17014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6367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 userDrawn="1"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 userDrawn="1"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de-DE" altLang="de-DE">
                <a:ea typeface="ＭＳ Ｐゴシック" panose="020B0600070205080204" pitchFamily="34" charset="-128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 userDrawn="1"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de-DE" altLang="de-DE"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6" name="Line 32"/>
          <p:cNvSpPr>
            <a:spLocks noChangeShapeType="1"/>
          </p:cNvSpPr>
          <p:nvPr userDrawn="1"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Textfeld 7"/>
          <p:cNvSpPr txBox="1"/>
          <p:nvPr userDrawn="1"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altLang="de-DE" sz="900">
                <a:solidFill>
                  <a:srgbClr val="606060"/>
                </a:solidFill>
              </a:rPr>
              <a:t>Folie </a:t>
            </a:r>
            <a:fld id="{F2448737-322B-4916-992D-190E318D6635}" type="slidenum">
              <a:rPr lang="de-DE" altLang="de-DE" sz="900" smtClean="0">
                <a:solidFill>
                  <a:srgbClr val="606060"/>
                </a:solidFill>
              </a:rPr>
              <a:pPr algn="r">
                <a:defRPr/>
              </a:pPr>
              <a:t>‹Nr.›</a:t>
            </a:fld>
            <a:r>
              <a:rPr lang="de-DE" altLang="de-DE" sz="900">
                <a:solidFill>
                  <a:srgbClr val="606060"/>
                </a:solidFill>
              </a:rPr>
              <a:t>  </a:t>
            </a:r>
          </a:p>
        </p:txBody>
      </p:sp>
      <p:sp>
        <p:nvSpPr>
          <p:cNvPr id="9" name="Textfeld 19"/>
          <p:cNvSpPr txBox="1">
            <a:spLocks noChangeArrowheads="1"/>
          </p:cNvSpPr>
          <p:nvPr userDrawn="1"/>
        </p:nvSpPr>
        <p:spPr bwMode="auto">
          <a:xfrm>
            <a:off x="714375" y="6604000"/>
            <a:ext cx="50403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900">
                <a:solidFill>
                  <a:srgbClr val="606060"/>
                </a:solidFill>
                <a:ea typeface="ＭＳ Ｐゴシック" panose="020B0600070205080204" pitchFamily="34" charset="-128"/>
              </a:rPr>
              <a:t>Auf dem Weg zum JAP			</a:t>
            </a:r>
          </a:p>
        </p:txBody>
      </p:sp>
      <p:sp>
        <p:nvSpPr>
          <p:cNvPr id="10" name="Textfeld 20"/>
          <p:cNvSpPr txBox="1">
            <a:spLocks noChangeArrowheads="1"/>
          </p:cNvSpPr>
          <p:nvPr userDrawn="1"/>
        </p:nvSpPr>
        <p:spPr bwMode="auto">
          <a:xfrm>
            <a:off x="6003925" y="6604000"/>
            <a:ext cx="12604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altLang="de-DE" sz="900">
                <a:solidFill>
                  <a:srgbClr val="606060"/>
                </a:solidFill>
                <a:ea typeface="ＭＳ Ｐゴシック" panose="020B0600070205080204" pitchFamily="34" charset="-128"/>
              </a:rPr>
              <a:t> 2010</a:t>
            </a:r>
          </a:p>
        </p:txBody>
      </p:sp>
      <p:sp>
        <p:nvSpPr>
          <p:cNvPr id="11" name="Rectangle 18"/>
          <p:cNvSpPr>
            <a:spLocks noChangeArrowheads="1"/>
          </p:cNvSpPr>
          <p:nvPr userDrawn="1"/>
        </p:nvSpPr>
        <p:spPr bwMode="auto">
          <a:xfrm>
            <a:off x="0" y="1571625"/>
            <a:ext cx="7559675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>
              <a:ea typeface="ＭＳ Ｐゴシック" panose="020B0600070205080204" pitchFamily="34" charset="-128"/>
            </a:endParaRPr>
          </a:p>
        </p:txBody>
      </p:sp>
      <p:pic>
        <p:nvPicPr>
          <p:cNvPr id="12" name="Grafik 5" descr="RP_PL_vierfarbi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155575"/>
            <a:ext cx="20669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7162" y="446174"/>
            <a:ext cx="5838825" cy="432000"/>
          </a:xfrm>
        </p:spPr>
        <p:txBody>
          <a:bodyPr/>
          <a:lstStyle/>
          <a:p>
            <a:r>
              <a:rPr lang="de-DE"/>
              <a:t>Mastertitelformat</a:t>
            </a:r>
          </a:p>
        </p:txBody>
      </p:sp>
    </p:spTree>
    <p:extLst>
      <p:ext uri="{BB962C8B-B14F-4D97-AF65-F5344CB8AC3E}">
        <p14:creationId xmlns:p14="http://schemas.microsoft.com/office/powerpoint/2010/main" val="3969031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70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 userDrawn="1"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 userDrawn="1"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de-DE" altLang="de-DE"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 userDrawn="1"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de-DE" altLang="de-DE"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7" name="Line 32"/>
          <p:cNvSpPr>
            <a:spLocks noChangeShapeType="1"/>
          </p:cNvSpPr>
          <p:nvPr userDrawn="1"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Textfeld 7"/>
          <p:cNvSpPr txBox="1"/>
          <p:nvPr userDrawn="1"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altLang="de-DE" sz="900">
                <a:solidFill>
                  <a:srgbClr val="606060"/>
                </a:solidFill>
              </a:rPr>
              <a:t>Folie </a:t>
            </a:r>
            <a:fld id="{5051985A-2AB9-4E10-B4FA-18D709985EC7}" type="slidenum">
              <a:rPr lang="de-DE" altLang="de-DE" sz="900" smtClean="0">
                <a:solidFill>
                  <a:srgbClr val="606060"/>
                </a:solidFill>
              </a:rPr>
              <a:pPr algn="r">
                <a:defRPr/>
              </a:pPr>
              <a:t>‹Nr.›</a:t>
            </a:fld>
            <a:r>
              <a:rPr lang="de-DE" altLang="de-DE" sz="900">
                <a:solidFill>
                  <a:srgbClr val="606060"/>
                </a:solidFill>
              </a:rPr>
              <a:t>  </a:t>
            </a:r>
          </a:p>
        </p:txBody>
      </p:sp>
      <p:sp>
        <p:nvSpPr>
          <p:cNvPr id="9" name="Textfeld 19"/>
          <p:cNvSpPr txBox="1">
            <a:spLocks noChangeArrowheads="1"/>
          </p:cNvSpPr>
          <p:nvPr userDrawn="1"/>
        </p:nvSpPr>
        <p:spPr bwMode="auto">
          <a:xfrm>
            <a:off x="714375" y="6604000"/>
            <a:ext cx="50403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900">
                <a:solidFill>
                  <a:srgbClr val="606060"/>
                </a:solidFill>
                <a:ea typeface="ＭＳ Ｐゴシック" panose="020B0600070205080204" pitchFamily="34" charset="-128"/>
              </a:rPr>
              <a:t>			</a:t>
            </a:r>
          </a:p>
        </p:txBody>
      </p:sp>
      <p:sp>
        <p:nvSpPr>
          <p:cNvPr id="10" name="Textfeld 20"/>
          <p:cNvSpPr txBox="1">
            <a:spLocks noChangeArrowheads="1"/>
          </p:cNvSpPr>
          <p:nvPr userDrawn="1"/>
        </p:nvSpPr>
        <p:spPr bwMode="auto">
          <a:xfrm>
            <a:off x="6003925" y="6604000"/>
            <a:ext cx="12604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altLang="de-DE" sz="900">
                <a:solidFill>
                  <a:srgbClr val="606060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11" name="Grafik 5" descr="RP_PL_vierfarbi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155575"/>
            <a:ext cx="20669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0" y="1556793"/>
            <a:ext cx="9144000" cy="5047208"/>
          </a:xfrm>
          <a:prstGeom prst="rect">
            <a:avLst/>
          </a:prstGeom>
          <a:solidFill>
            <a:srgbClr val="8F1936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375" y="2667000"/>
            <a:ext cx="7720013" cy="92392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4114800"/>
            <a:ext cx="7748587" cy="2338388"/>
          </a:xfrm>
        </p:spPr>
        <p:txBody>
          <a:bodyPr/>
          <a:lstStyle>
            <a:lvl1pPr marL="0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1pPr>
            <a:lvl2pPr marL="0" indent="-1588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2pPr>
            <a:lvl3pPr marL="0" indent="-1588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CCCCCC"/>
                </a:solidFill>
              </a:defRPr>
            </a:lvl3pPr>
            <a:lvl4pPr marL="0" indent="-1588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CCCCCC"/>
                </a:solidFill>
              </a:defRPr>
            </a:lvl4pPr>
            <a:lvl5pPr marL="0" indent="-1588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7334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38150"/>
            <a:ext cx="5838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79600"/>
            <a:ext cx="7739063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grpSp>
        <p:nvGrpSpPr>
          <p:cNvPr id="1028" name="Group 36"/>
          <p:cNvGrpSpPr>
            <a:grpSpLocks/>
          </p:cNvGrpSpPr>
          <p:nvPr userDrawn="1"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1034" name="Rectangle 17"/>
            <p:cNvSpPr>
              <a:spLocks noChangeArrowheads="1"/>
            </p:cNvSpPr>
            <p:nvPr userDrawn="1"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de-DE" altLang="de-DE">
                <a:ea typeface="ＭＳ Ｐゴシック" panose="020B0600070205080204" pitchFamily="34" charset="-128"/>
              </a:endParaRPr>
            </a:p>
          </p:txBody>
        </p:sp>
        <p:sp>
          <p:nvSpPr>
            <p:cNvPr id="1035" name="Rectangle 18"/>
            <p:cNvSpPr>
              <a:spLocks noChangeArrowheads="1"/>
            </p:cNvSpPr>
            <p:nvPr userDrawn="1"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de-DE" altLang="de-DE"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029" name="Line 32"/>
          <p:cNvSpPr>
            <a:spLocks noChangeShapeType="1"/>
          </p:cNvSpPr>
          <p:nvPr userDrawn="1"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altLang="de-DE" sz="900">
                <a:solidFill>
                  <a:srgbClr val="606060"/>
                </a:solidFill>
              </a:rPr>
              <a:t>Folie </a:t>
            </a:r>
            <a:fld id="{1E2BFF43-9564-4068-8E4C-8CFCCBA132EF}" type="slidenum">
              <a:rPr lang="de-DE" altLang="de-DE" sz="900" smtClean="0">
                <a:solidFill>
                  <a:srgbClr val="606060"/>
                </a:solidFill>
              </a:rPr>
              <a:pPr algn="r">
                <a:defRPr/>
              </a:pPr>
              <a:t>‹Nr.›</a:t>
            </a:fld>
            <a:r>
              <a:rPr lang="de-DE" altLang="de-DE" sz="900">
                <a:solidFill>
                  <a:srgbClr val="606060"/>
                </a:solidFill>
              </a:rPr>
              <a:t>  </a:t>
            </a:r>
          </a:p>
        </p:txBody>
      </p:sp>
      <p:sp>
        <p:nvSpPr>
          <p:cNvPr id="1032" name="Textfeld 15"/>
          <p:cNvSpPr txBox="1">
            <a:spLocks noChangeArrowheads="1"/>
          </p:cNvSpPr>
          <p:nvPr userDrawn="1"/>
        </p:nvSpPr>
        <p:spPr bwMode="auto">
          <a:xfrm>
            <a:off x="6003925" y="6604000"/>
            <a:ext cx="12604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endParaRPr lang="de-DE" altLang="de-DE" sz="900">
              <a:solidFill>
                <a:srgbClr val="60606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033" name="Grafik 5" descr="RP_PL_vierfarbig.jp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155575"/>
            <a:ext cx="20669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1" r:id="rId2"/>
    <p:sldLayoutId id="2147484092" r:id="rId3"/>
    <p:sldLayoutId id="2147484093" r:id="rId4"/>
    <p:sldLayoutId id="2147484096" r:id="rId5"/>
    <p:sldLayoutId id="2147484094" r:id="rId6"/>
    <p:sldLayoutId id="2147484097" r:id="rId7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cap="all">
          <a:solidFill>
            <a:srgbClr val="8F1936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defRPr sz="3200">
          <a:solidFill>
            <a:srgbClr val="8F1936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marL="1588" indent="-158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defRPr sz="2800">
          <a:solidFill>
            <a:schemeClr val="tx1"/>
          </a:solidFill>
          <a:latin typeface="Arial"/>
          <a:ea typeface="ＭＳ Ｐゴシック" pitchFamily="-1" charset="-128"/>
          <a:cs typeface="Arial"/>
        </a:defRPr>
      </a:lvl2pPr>
      <a:lvl3pPr marL="363538" indent="-363538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rgbClr val="8F1936"/>
        </a:buClr>
        <a:buFont typeface="Bliss Regular" charset="0"/>
        <a:buAutoNum type="arabicPeriod"/>
        <a:tabLst>
          <a:tab pos="357188" algn="l"/>
        </a:tabLst>
        <a:defRPr sz="2800">
          <a:solidFill>
            <a:schemeClr val="tx1"/>
          </a:solidFill>
          <a:latin typeface="Arial"/>
          <a:ea typeface="ＭＳ Ｐゴシック" pitchFamily="-1" charset="-128"/>
          <a:cs typeface="Arial"/>
        </a:defRPr>
      </a:lvl3pPr>
      <a:lvl4pPr marL="358775" indent="-358775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rgbClr val="8F1936"/>
        </a:buClr>
        <a:buFont typeface="Wingdings" panose="05000000000000000000" pitchFamily="2" charset="2"/>
        <a:buChar char="§"/>
        <a:tabLst>
          <a:tab pos="363538" algn="l"/>
        </a:tabLst>
        <a:defRPr sz="2800">
          <a:solidFill>
            <a:schemeClr val="tx1"/>
          </a:solidFill>
          <a:latin typeface="Arial"/>
          <a:ea typeface="ＭＳ Ｐゴシック" pitchFamily="-1" charset="-128"/>
          <a:cs typeface="Arial"/>
        </a:defRPr>
      </a:lvl4pPr>
      <a:lvl5pPr marL="360363" indent="4763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defRPr sz="2400">
          <a:solidFill>
            <a:srgbClr val="606060"/>
          </a:solidFill>
          <a:latin typeface="Arial"/>
          <a:ea typeface="ＭＳ Ｐゴシック" pitchFamily="-1" charset="-128"/>
          <a:cs typeface="Arial"/>
        </a:defRPr>
      </a:lvl5pPr>
      <a:lvl6pPr marL="846138" algn="l" rtl="0" fontAlgn="base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6pPr>
      <a:lvl7pPr marL="1303338" algn="l" rtl="0" fontAlgn="base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7pPr>
      <a:lvl8pPr marL="1760538" algn="l" rtl="0" fontAlgn="base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8pPr>
      <a:lvl9pPr marL="2217738" algn="l" rtl="0" fontAlgn="base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Bild 1" descr="Logo Päd-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949950"/>
            <a:ext cx="3096344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3">
            <a:extLst>
              <a:ext uri="{FF2B5EF4-FFF2-40B4-BE49-F238E27FC236}">
                <a16:creationId xmlns:a16="http://schemas.microsoft.com/office/drawing/2014/main" id="{ABDA6CF6-71E8-794B-BF9E-233C72D14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2276872"/>
            <a:ext cx="8062664" cy="3001044"/>
          </a:xfrm>
        </p:spPr>
        <p:txBody>
          <a:bodyPr/>
          <a:lstStyle/>
          <a:p>
            <a:pPr algn="ctr"/>
            <a:r>
              <a:rPr lang="de-DE" altLang="de-DE" sz="4000" cap="none">
                <a:ea typeface="ＭＳ Ｐゴシック"/>
                <a:cs typeface="Arial"/>
              </a:rPr>
              <a:t>Mini-Input:</a:t>
            </a:r>
            <a:r>
              <a:rPr lang="de-DE" altLang="de-DE" sz="4000" cap="none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de-DE" altLang="de-DE" sz="4000" cap="none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de-DE" altLang="de-DE" sz="4000" cap="none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de-DE" altLang="de-DE" sz="4000" cap="none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de-DE" altLang="de-DE" sz="4000" cap="none">
                <a:ea typeface="ＭＳ Ｐゴシック"/>
                <a:cs typeface="Arial"/>
              </a:rPr>
              <a:t>Handlungsprodukt</a:t>
            </a:r>
            <a:r>
              <a:rPr lang="de-DE" altLang="de-DE" sz="4000" cap="none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de-DE" altLang="de-DE" sz="4000" cap="none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de-DE" altLang="de-DE" sz="4000" cap="none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>
            <a:extLst>
              <a:ext uri="{FF2B5EF4-FFF2-40B4-BE49-F238E27FC236}">
                <a16:creationId xmlns:a16="http://schemas.microsoft.com/office/drawing/2014/main" id="{769E25C4-C2AC-1D48-8BC6-30A158EB3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4784"/>
            <a:ext cx="871296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0" tIns="360000" rIns="360000" bIns="360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de-DE" altLang="de-DE" b="1"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de-DE" altLang="de-DE">
                <a:cs typeface="Arial" panose="020B0604020202020204" pitchFamily="34" charset="0"/>
              </a:rPr>
              <a:t> </a:t>
            </a:r>
          </a:p>
          <a:p>
            <a:pPr marL="457200" lvl="1" indent="0" eaLnBrk="1" hangingPunct="1">
              <a:lnSpc>
                <a:spcPct val="120000"/>
              </a:lnSpc>
            </a:pPr>
            <a:r>
              <a:rPr lang="de-DE" altLang="de-DE"/>
              <a:t>Lernsituationen sind komplexe, </a:t>
            </a:r>
            <a:r>
              <a:rPr lang="de-DE" altLang="de-DE" b="1"/>
              <a:t>handlungsorientierte</a:t>
            </a:r>
            <a:r>
              <a:rPr lang="de-DE" altLang="de-DE"/>
              <a:t> und didaktisch-reduzierte Lehr-Lernarrangements.</a:t>
            </a:r>
          </a:p>
          <a:p>
            <a:pPr marL="457200" lvl="1" indent="0" eaLnBrk="1" hangingPunct="1">
              <a:lnSpc>
                <a:spcPct val="80000"/>
              </a:lnSpc>
            </a:pPr>
            <a:endParaRPr lang="de-DE" altLang="de-DE"/>
          </a:p>
          <a:p>
            <a:pPr marL="457200" lvl="1" indent="0" eaLnBrk="1" hangingPunct="1">
              <a:lnSpc>
                <a:spcPct val="80000"/>
              </a:lnSpc>
            </a:pPr>
            <a:endParaRPr lang="de-DE" altLang="de-DE"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71444E4-CF26-C84C-9789-F37D32177C4E}"/>
              </a:ext>
            </a:extLst>
          </p:cNvPr>
          <p:cNvSpPr txBox="1">
            <a:spLocks/>
          </p:cNvSpPr>
          <p:nvPr/>
        </p:nvSpPr>
        <p:spPr>
          <a:xfrm>
            <a:off x="611560" y="16133"/>
            <a:ext cx="6120680" cy="9239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cap="all">
                <a:solidFill>
                  <a:srgbClr val="8F1936"/>
                </a:solidFill>
                <a:latin typeface="Arial"/>
                <a:ea typeface="ＭＳ Ｐゴシック" pitchFamily="-107" charset="-128"/>
                <a:cs typeface="ＭＳ Ｐゴシック" pitchFamily="-107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8F1936"/>
                </a:solidFill>
                <a:latin typeface="Bliss Regular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8F1936"/>
                </a:solidFill>
                <a:latin typeface="Bliss Regular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8F1936"/>
                </a:solidFill>
                <a:latin typeface="Bliss Regular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8F1936"/>
                </a:solidFill>
                <a:latin typeface="Bliss Regular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endParaRPr lang="de-DE" kern="0"/>
          </a:p>
          <a:p>
            <a:r>
              <a:rPr lang="de-DE" kern="0"/>
              <a:t>Handlungsprodukte &amp; Lernsituationen</a:t>
            </a:r>
          </a:p>
        </p:txBody>
      </p:sp>
    </p:spTree>
    <p:extLst>
      <p:ext uri="{BB962C8B-B14F-4D97-AF65-F5344CB8AC3E}">
        <p14:creationId xmlns:p14="http://schemas.microsoft.com/office/powerpoint/2010/main" val="1645794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1AB612E2-6043-EC4B-806E-FBF904252C72}"/>
              </a:ext>
            </a:extLst>
          </p:cNvPr>
          <p:cNvSpPr txBox="1">
            <a:spLocks/>
          </p:cNvSpPr>
          <p:nvPr/>
        </p:nvSpPr>
        <p:spPr>
          <a:xfrm>
            <a:off x="323850" y="620713"/>
            <a:ext cx="6696075" cy="9239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cap="all">
                <a:solidFill>
                  <a:srgbClr val="8F1936"/>
                </a:solidFill>
                <a:latin typeface="Arial"/>
                <a:ea typeface="ＭＳ Ｐゴシック" pitchFamily="-107" charset="-128"/>
                <a:cs typeface="ＭＳ Ｐゴシック" pitchFamily="-107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8F1936"/>
                </a:solidFill>
                <a:latin typeface="Bliss Regular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8F1936"/>
                </a:solidFill>
                <a:latin typeface="Bliss Regular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8F1936"/>
                </a:solidFill>
                <a:latin typeface="Bliss Regular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8F1936"/>
                </a:solidFill>
                <a:latin typeface="Bliss Regular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pPr>
              <a:defRPr/>
            </a:pPr>
            <a:r>
              <a:rPr lang="de-DE"/>
              <a:t>Handlungsprodukt</a:t>
            </a:r>
          </a:p>
        </p:txBody>
      </p:sp>
      <p:grpSp>
        <p:nvGrpSpPr>
          <p:cNvPr id="9" name="Gruppierung 2">
            <a:extLst>
              <a:ext uri="{FF2B5EF4-FFF2-40B4-BE49-F238E27FC236}">
                <a16:creationId xmlns:a16="http://schemas.microsoft.com/office/drawing/2014/main" id="{9296F1B8-3F4D-FA47-AFF3-C8D6FF0BC223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773238"/>
            <a:ext cx="6553200" cy="3997325"/>
            <a:chOff x="4527" y="106368"/>
            <a:chExt cx="6091472" cy="3998083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1F4DE866-5D23-2748-A7D6-40A1D2121F16}"/>
                </a:ext>
              </a:extLst>
            </p:cNvPr>
            <p:cNvSpPr/>
            <p:nvPr/>
          </p:nvSpPr>
          <p:spPr>
            <a:xfrm>
              <a:off x="4527" y="106368"/>
              <a:ext cx="6091472" cy="39980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C919F871-1AF8-E447-9BC1-4EF32C428850}"/>
                </a:ext>
              </a:extLst>
            </p:cNvPr>
            <p:cNvSpPr/>
            <p:nvPr/>
          </p:nvSpPr>
          <p:spPr>
            <a:xfrm>
              <a:off x="4527" y="106368"/>
              <a:ext cx="6091472" cy="3998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defTabSz="1422400">
                <a:lnSpc>
                  <a:spcPct val="110000"/>
                </a:lnSpc>
                <a:spcAft>
                  <a:spcPct val="35000"/>
                </a:spcAft>
                <a:defRPr/>
              </a:pPr>
              <a:r>
                <a:rPr lang="de-DE">
                  <a:solidFill>
                    <a:schemeClr val="tx1"/>
                  </a:solidFill>
                </a:rPr>
                <a:t>Handlungsprodukte sind das </a:t>
              </a:r>
              <a:r>
                <a:rPr lang="de-DE" b="1">
                  <a:solidFill>
                    <a:schemeClr val="tx1"/>
                  </a:solidFill>
                </a:rPr>
                <a:t>Herzstück</a:t>
              </a:r>
              <a:r>
                <a:rPr lang="de-DE">
                  <a:solidFill>
                    <a:schemeClr val="tx1"/>
                  </a:solidFill>
                </a:rPr>
                <a:t> eines handlungsorientierten Unterrichts.</a:t>
              </a:r>
            </a:p>
            <a:p>
              <a:pPr defTabSz="1422400">
                <a:lnSpc>
                  <a:spcPct val="110000"/>
                </a:lnSpc>
                <a:spcAft>
                  <a:spcPct val="35000"/>
                </a:spcAft>
                <a:defRPr/>
              </a:pPr>
              <a:r>
                <a:rPr lang="de-DE">
                  <a:solidFill>
                    <a:schemeClr val="tx1"/>
                  </a:solidFill>
                </a:rPr>
                <a:t>Sie sollen sein:</a:t>
              </a:r>
            </a:p>
            <a:p>
              <a:pPr marL="457200" indent="-457200" defTabSz="1422400">
                <a:lnSpc>
                  <a:spcPct val="110000"/>
                </a:lnSpc>
                <a:spcAft>
                  <a:spcPct val="35000"/>
                </a:spcAft>
                <a:buFontTx/>
                <a:buChar char="-"/>
                <a:defRPr/>
              </a:pPr>
              <a:r>
                <a:rPr lang="de-DE">
                  <a:solidFill>
                    <a:schemeClr val="tx1"/>
                  </a:solidFill>
                </a:rPr>
                <a:t>Zwischen- und/ oder Endergebnis, </a:t>
              </a:r>
            </a:p>
            <a:p>
              <a:pPr marL="457200" indent="-457200" defTabSz="1422400">
                <a:lnSpc>
                  <a:spcPct val="110000"/>
                </a:lnSpc>
                <a:spcAft>
                  <a:spcPct val="35000"/>
                </a:spcAft>
                <a:buFontTx/>
                <a:buChar char="-"/>
                <a:defRPr/>
              </a:pPr>
              <a:r>
                <a:rPr lang="de-DE">
                  <a:solidFill>
                    <a:schemeClr val="tx1"/>
                  </a:solidFill>
                </a:rPr>
                <a:t>prozessorientiert und</a:t>
              </a:r>
            </a:p>
            <a:p>
              <a:pPr marL="457200" indent="-457200" defTabSz="1422400">
                <a:lnSpc>
                  <a:spcPct val="110000"/>
                </a:lnSpc>
                <a:spcAft>
                  <a:spcPct val="35000"/>
                </a:spcAft>
                <a:buFontTx/>
                <a:buChar char="-"/>
                <a:defRPr/>
              </a:pPr>
              <a:r>
                <a:rPr lang="de-DE">
                  <a:solidFill>
                    <a:schemeClr val="tx1"/>
                  </a:solidFill>
                </a:rPr>
                <a:t>mithilfe von Kriterien auf Vollständigkeit und Qualität überprüfbar.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323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4">
            <a:extLst>
              <a:ext uri="{FF2B5EF4-FFF2-40B4-BE49-F238E27FC236}">
                <a16:creationId xmlns:a16="http://schemas.microsoft.com/office/drawing/2014/main" id="{5E1DE266-24B9-484C-B746-1069A55C8520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692150"/>
            <a:ext cx="6191250" cy="679450"/>
            <a:chOff x="304800" y="7539"/>
            <a:chExt cx="5636331" cy="678960"/>
          </a:xfrm>
        </p:grpSpPr>
        <p:sp>
          <p:nvSpPr>
            <p:cNvPr id="13" name="Abgerundetes Rechteck 12">
              <a:extLst>
                <a:ext uri="{FF2B5EF4-FFF2-40B4-BE49-F238E27FC236}">
                  <a16:creationId xmlns:a16="http://schemas.microsoft.com/office/drawing/2014/main" id="{29D6A0AE-B62B-5346-BF30-4795F16E6238}"/>
                </a:ext>
              </a:extLst>
            </p:cNvPr>
            <p:cNvSpPr/>
            <p:nvPr/>
          </p:nvSpPr>
          <p:spPr>
            <a:xfrm>
              <a:off x="304800" y="7539"/>
              <a:ext cx="5636331" cy="6789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Abgerundetes Rechteck 4">
              <a:extLst>
                <a:ext uri="{FF2B5EF4-FFF2-40B4-BE49-F238E27FC236}">
                  <a16:creationId xmlns:a16="http://schemas.microsoft.com/office/drawing/2014/main" id="{28637056-188D-414C-B86C-D1754A65A979}"/>
                </a:ext>
              </a:extLst>
            </p:cNvPr>
            <p:cNvSpPr/>
            <p:nvPr/>
          </p:nvSpPr>
          <p:spPr>
            <a:xfrm>
              <a:off x="338039" y="40853"/>
              <a:ext cx="5569851" cy="6123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1290" tIns="0" rIns="161290" bIns="0" spcCol="1270" anchor="ctr"/>
            <a:lstStyle/>
            <a:p>
              <a:pPr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3200" i="1">
                  <a:solidFill>
                    <a:schemeClr val="accent4">
                      <a:lumMod val="75000"/>
                    </a:schemeClr>
                  </a:solidFill>
                </a:rPr>
                <a:t>Handlungsprodukte: Beispiele</a:t>
              </a:r>
            </a:p>
          </p:txBody>
        </p:sp>
      </p:grpSp>
      <p:grpSp>
        <p:nvGrpSpPr>
          <p:cNvPr id="15" name="Gruppierung 2">
            <a:extLst>
              <a:ext uri="{FF2B5EF4-FFF2-40B4-BE49-F238E27FC236}">
                <a16:creationId xmlns:a16="http://schemas.microsoft.com/office/drawing/2014/main" id="{54CDCC6C-98D8-3440-82C9-116DEBEE1C8D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665086"/>
            <a:ext cx="7128785" cy="4464497"/>
            <a:chOff x="4527" y="-27305"/>
            <a:chExt cx="6091503" cy="4131756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96700E12-7FB7-8E49-9617-1D8B1B32A892}"/>
                </a:ext>
              </a:extLst>
            </p:cNvPr>
            <p:cNvSpPr/>
            <p:nvPr/>
          </p:nvSpPr>
          <p:spPr>
            <a:xfrm>
              <a:off x="4527" y="106368"/>
              <a:ext cx="6091472" cy="39980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BBE56855-D60D-614E-A485-34B851C2C6E3}"/>
                </a:ext>
              </a:extLst>
            </p:cNvPr>
            <p:cNvSpPr/>
            <p:nvPr/>
          </p:nvSpPr>
          <p:spPr>
            <a:xfrm>
              <a:off x="4558" y="-27305"/>
              <a:ext cx="6091472" cy="2865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>
                  <a:solidFill>
                    <a:schemeClr val="tx1"/>
                  </a:solidFill>
                </a:rPr>
                <a:t>Handlungsprodukte können sein: </a:t>
              </a:r>
            </a:p>
            <a:p>
              <a:pPr marL="457200" indent="-457200" defTabSz="1422400">
                <a:lnSpc>
                  <a:spcPct val="90000"/>
                </a:lnSpc>
                <a:spcAft>
                  <a:spcPct val="35000"/>
                </a:spcAft>
                <a:buFontTx/>
                <a:buChar char="-"/>
                <a:defRPr/>
              </a:pPr>
              <a:r>
                <a:rPr lang="de-DE" sz="2200">
                  <a:solidFill>
                    <a:schemeClr val="tx1"/>
                  </a:solidFill>
                </a:rPr>
                <a:t>Schreibprodukte (Protokoll, Kommentare, Essays, Gesprächsleitfaden, Hausarbeit, Geschäftsbriefe...)</a:t>
              </a:r>
            </a:p>
            <a:p>
              <a:pPr marL="457200" indent="-457200" defTabSz="1422400">
                <a:lnSpc>
                  <a:spcPct val="90000"/>
                </a:lnSpc>
                <a:spcAft>
                  <a:spcPct val="35000"/>
                </a:spcAft>
                <a:buFontTx/>
                <a:buChar char="-"/>
                <a:defRPr/>
              </a:pPr>
              <a:r>
                <a:rPr lang="de-DE" sz="2200">
                  <a:solidFill>
                    <a:schemeClr val="tx1"/>
                  </a:solidFill>
                </a:rPr>
                <a:t>Erstellen von Angebotsvergleichen,       Kalkulationen, Flyern, Mappen,            künstlerischen Objekten,                     Präsentation…</a:t>
              </a:r>
            </a:p>
            <a:p>
              <a:pPr marL="457200" indent="-457200" defTabSz="1422400">
                <a:lnSpc>
                  <a:spcPct val="90000"/>
                </a:lnSpc>
                <a:spcAft>
                  <a:spcPct val="35000"/>
                </a:spcAft>
                <a:buFontTx/>
                <a:buChar char="-"/>
                <a:defRPr/>
              </a:pPr>
              <a:endParaRPr lang="de-DE" sz="2200">
                <a:solidFill>
                  <a:schemeClr val="tx1"/>
                </a:solidFill>
              </a:endParaRPr>
            </a:p>
          </p:txBody>
        </p: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BCF10D80-0643-844A-B806-969169AAF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024" y="3636094"/>
            <a:ext cx="4357464" cy="2908607"/>
          </a:xfrm>
          <a:prstGeom prst="rect">
            <a:avLst/>
          </a:prstGeom>
        </p:spPr>
      </p:pic>
      <p:pic>
        <p:nvPicPr>
          <p:cNvPr id="4" name="Grafik 3" descr="Ein Bild, das Text, Whiteboard enthält.&#10;&#10;Automatisch generierte Beschreibung">
            <a:extLst>
              <a:ext uri="{FF2B5EF4-FFF2-40B4-BE49-F238E27FC236}">
                <a16:creationId xmlns:a16="http://schemas.microsoft.com/office/drawing/2014/main" id="{5229539E-FCA9-A743-9D4C-C8FB2541B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148" y="4365103"/>
            <a:ext cx="3166121" cy="237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29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4"/>
          <p:cNvSpPr/>
          <p:nvPr/>
        </p:nvSpPr>
        <p:spPr>
          <a:xfrm>
            <a:off x="773113" y="1935312"/>
            <a:ext cx="1477962" cy="14779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2860" tIns="22860" rIns="22860" bIns="22860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1800"/>
              <a:t>Authentischer Kontext </a:t>
            </a:r>
          </a:p>
        </p:txBody>
      </p:sp>
      <p:grpSp>
        <p:nvGrpSpPr>
          <p:cNvPr id="11" name="Gruppieren 4">
            <a:extLst>
              <a:ext uri="{FF2B5EF4-FFF2-40B4-BE49-F238E27FC236}">
                <a16:creationId xmlns:a16="http://schemas.microsoft.com/office/drawing/2014/main" id="{7585A8F6-AB2B-AA46-B3FE-2437F96719AB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692150"/>
            <a:ext cx="6191250" cy="679450"/>
            <a:chOff x="304800" y="7539"/>
            <a:chExt cx="5636331" cy="678960"/>
          </a:xfrm>
        </p:grpSpPr>
        <p:sp>
          <p:nvSpPr>
            <p:cNvPr id="12" name="Abgerundetes Rechteck 11">
              <a:extLst>
                <a:ext uri="{FF2B5EF4-FFF2-40B4-BE49-F238E27FC236}">
                  <a16:creationId xmlns:a16="http://schemas.microsoft.com/office/drawing/2014/main" id="{C4EBE549-A408-AB41-9D86-BF4359C2F7AE}"/>
                </a:ext>
              </a:extLst>
            </p:cNvPr>
            <p:cNvSpPr/>
            <p:nvPr/>
          </p:nvSpPr>
          <p:spPr>
            <a:xfrm>
              <a:off x="304800" y="7539"/>
              <a:ext cx="5636331" cy="6789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Abgerundetes Rechteck 4">
              <a:extLst>
                <a:ext uri="{FF2B5EF4-FFF2-40B4-BE49-F238E27FC236}">
                  <a16:creationId xmlns:a16="http://schemas.microsoft.com/office/drawing/2014/main" id="{85B9D8C7-7305-FC46-BBAF-D700E4569164}"/>
                </a:ext>
              </a:extLst>
            </p:cNvPr>
            <p:cNvSpPr/>
            <p:nvPr/>
          </p:nvSpPr>
          <p:spPr>
            <a:xfrm>
              <a:off x="338039" y="40853"/>
              <a:ext cx="5569851" cy="6123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1290" tIns="0" rIns="161290" bIns="0" spcCol="1270" anchor="ctr"/>
            <a:lstStyle/>
            <a:p>
              <a:pPr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3200" i="1">
                  <a:solidFill>
                    <a:schemeClr val="accent4">
                      <a:lumMod val="75000"/>
                    </a:schemeClr>
                  </a:solidFill>
                </a:rPr>
                <a:t>Handlungsprodukte: Beispiele</a:t>
              </a:r>
            </a:p>
          </p:txBody>
        </p:sp>
      </p:grpSp>
      <p:grpSp>
        <p:nvGrpSpPr>
          <p:cNvPr id="16" name="Gruppierung 2">
            <a:extLst>
              <a:ext uri="{FF2B5EF4-FFF2-40B4-BE49-F238E27FC236}">
                <a16:creationId xmlns:a16="http://schemas.microsoft.com/office/drawing/2014/main" id="{D55592EF-F3D6-A64B-9E56-95BE5A0187E6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700808"/>
            <a:ext cx="7128749" cy="4464496"/>
            <a:chOff x="4527" y="-27305"/>
            <a:chExt cx="6091472" cy="4131756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E1DAD510-7979-6F47-92AE-E93D37201044}"/>
                </a:ext>
              </a:extLst>
            </p:cNvPr>
            <p:cNvSpPr/>
            <p:nvPr/>
          </p:nvSpPr>
          <p:spPr>
            <a:xfrm>
              <a:off x="4527" y="106368"/>
              <a:ext cx="6091472" cy="39980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82FA48C2-2315-C64E-9DA9-DE462D8ACDD8}"/>
                </a:ext>
              </a:extLst>
            </p:cNvPr>
            <p:cNvSpPr/>
            <p:nvPr/>
          </p:nvSpPr>
          <p:spPr>
            <a:xfrm>
              <a:off x="4527" y="-27305"/>
              <a:ext cx="6091472" cy="35315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>
                  <a:solidFill>
                    <a:schemeClr val="tx1"/>
                  </a:solidFill>
                </a:rPr>
                <a:t>Handlungsprodukte können sein: </a:t>
              </a:r>
            </a:p>
            <a:p>
              <a:pPr marL="457200" indent="-457200" defTabSz="1422400">
                <a:lnSpc>
                  <a:spcPct val="90000"/>
                </a:lnSpc>
                <a:spcAft>
                  <a:spcPct val="35000"/>
                </a:spcAft>
                <a:buFontTx/>
                <a:buChar char="-"/>
                <a:defRPr/>
              </a:pPr>
              <a:r>
                <a:rPr lang="de-DE" sz="2200">
                  <a:solidFill>
                    <a:schemeClr val="tx1"/>
                  </a:solidFill>
                </a:rPr>
                <a:t>Filme, Clips, Beitrag zu einem Podcast, Simple Show, …</a:t>
              </a:r>
            </a:p>
            <a:p>
              <a:pPr marL="457200" indent="-457200" defTabSz="1422400">
                <a:lnSpc>
                  <a:spcPct val="90000"/>
                </a:lnSpc>
                <a:spcAft>
                  <a:spcPct val="35000"/>
                </a:spcAft>
                <a:buFontTx/>
                <a:buChar char="-"/>
                <a:defRPr/>
              </a:pPr>
              <a:r>
                <a:rPr lang="de-DE" sz="2200">
                  <a:solidFill>
                    <a:schemeClr val="tx1"/>
                  </a:solidFill>
                </a:rPr>
                <a:t>Organisation von Festen,                   Ausstellungen...</a:t>
              </a:r>
            </a:p>
            <a:p>
              <a:pPr marL="457200" indent="-457200" defTabSz="1422400">
                <a:lnSpc>
                  <a:spcPct val="90000"/>
                </a:lnSpc>
                <a:spcAft>
                  <a:spcPct val="35000"/>
                </a:spcAft>
                <a:buFontTx/>
                <a:buChar char="-"/>
                <a:defRPr/>
              </a:pPr>
              <a:r>
                <a:rPr lang="de-DE" sz="2200">
                  <a:solidFill>
                    <a:schemeClr val="tx1"/>
                  </a:solidFill>
                </a:rPr>
                <a:t>Modelle, Vorbereitung und                        Durchführung von                                   Experimenten, …</a:t>
              </a:r>
            </a:p>
            <a:p>
              <a:pPr marL="457200" indent="-457200" defTabSz="1422400">
                <a:lnSpc>
                  <a:spcPct val="90000"/>
                </a:lnSpc>
                <a:spcAft>
                  <a:spcPct val="35000"/>
                </a:spcAft>
                <a:buFontTx/>
                <a:buChar char="-"/>
                <a:defRPr/>
              </a:pPr>
              <a:r>
                <a:rPr lang="de-DE" sz="2200">
                  <a:solidFill>
                    <a:schemeClr val="tx1"/>
                  </a:solidFill>
                </a:rPr>
                <a:t>Szenische Darstellungen                               (Hörspiel, Theater, Rollenspiel,…)</a:t>
              </a:r>
            </a:p>
            <a:p>
              <a:pPr marL="457200" indent="-457200" defTabSz="1422400">
                <a:lnSpc>
                  <a:spcPct val="90000"/>
                </a:lnSpc>
                <a:spcAft>
                  <a:spcPct val="35000"/>
                </a:spcAft>
                <a:buFontTx/>
                <a:buChar char="-"/>
                <a:defRPr/>
              </a:pPr>
              <a:endParaRPr lang="de-DE" sz="2200">
                <a:solidFill>
                  <a:schemeClr val="tx1"/>
                </a:solidFill>
              </a:endParaRPr>
            </a:p>
          </p:txBody>
        </p:sp>
      </p:grpSp>
      <p:pic>
        <p:nvPicPr>
          <p:cNvPr id="3" name="Grafik 2" descr="Ein Bild, das Tisch, drinnen, Person enthält.&#10;&#10;Automatisch generierte Beschreibung">
            <a:extLst>
              <a:ext uri="{FF2B5EF4-FFF2-40B4-BE49-F238E27FC236}">
                <a16:creationId xmlns:a16="http://schemas.microsoft.com/office/drawing/2014/main" id="{79A0B73C-0A3D-014B-AD56-A3404106E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164" y="2682849"/>
            <a:ext cx="3097867" cy="387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36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E69155F1-638A-6E44-83AF-4CA0768CE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90" y="2033465"/>
            <a:ext cx="9144000" cy="3627783"/>
          </a:xfrm>
          <a:prstGeom prst="rect">
            <a:avLst/>
          </a:prstGeom>
        </p:spPr>
      </p:pic>
      <p:sp>
        <p:nvSpPr>
          <p:cNvPr id="2" name="Pfeil nach unten 1">
            <a:extLst>
              <a:ext uri="{FF2B5EF4-FFF2-40B4-BE49-F238E27FC236}">
                <a16:creationId xmlns:a16="http://schemas.microsoft.com/office/drawing/2014/main" id="{6A44F56D-8A1F-9145-9DBF-DDFC9173E2A9}"/>
              </a:ext>
            </a:extLst>
          </p:cNvPr>
          <p:cNvSpPr/>
          <p:nvPr/>
        </p:nvSpPr>
        <p:spPr bwMode="auto">
          <a:xfrm rot="7974266">
            <a:off x="1916203" y="3790095"/>
            <a:ext cx="576064" cy="864096"/>
          </a:xfrm>
          <a:prstGeom prst="down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Pfeil nach unten 7">
            <a:extLst>
              <a:ext uri="{FF2B5EF4-FFF2-40B4-BE49-F238E27FC236}">
                <a16:creationId xmlns:a16="http://schemas.microsoft.com/office/drawing/2014/main" id="{EA59F311-5069-0244-89A4-3494D022C063}"/>
              </a:ext>
            </a:extLst>
          </p:cNvPr>
          <p:cNvSpPr/>
          <p:nvPr/>
        </p:nvSpPr>
        <p:spPr bwMode="auto">
          <a:xfrm rot="2207872">
            <a:off x="4485373" y="2130853"/>
            <a:ext cx="576064" cy="864096"/>
          </a:xfrm>
          <a:prstGeom prst="down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47041" y="407157"/>
            <a:ext cx="56285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kern="0" dirty="0">
                <a:solidFill>
                  <a:srgbClr val="8F1936"/>
                </a:solidFill>
                <a:latin typeface="+mn-lt"/>
                <a:ea typeface="ＭＳ Ｐゴシック" pitchFamily="-107" charset="-128"/>
              </a:rPr>
              <a:t>Handlungsprodukte in der Dokumentation des JAP</a:t>
            </a:r>
          </a:p>
        </p:txBody>
      </p:sp>
    </p:spTree>
    <p:extLst>
      <p:ext uri="{BB962C8B-B14F-4D97-AF65-F5344CB8AC3E}">
        <p14:creationId xmlns:p14="http://schemas.microsoft.com/office/powerpoint/2010/main" val="266152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47041" y="407157"/>
            <a:ext cx="56285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kern="0" dirty="0" smtClean="0">
                <a:solidFill>
                  <a:srgbClr val="8F1936"/>
                </a:solidFill>
                <a:latin typeface="+mn-lt"/>
                <a:ea typeface="ＭＳ Ｐゴシック" pitchFamily="-107" charset="-128"/>
              </a:rPr>
              <a:t>Handlungsprodukte in der Beschreibung einer Lernsituation</a:t>
            </a:r>
            <a:endParaRPr lang="de-DE" sz="2800" kern="0" dirty="0">
              <a:solidFill>
                <a:srgbClr val="8F1936"/>
              </a:solidFill>
              <a:latin typeface="+mn-lt"/>
              <a:ea typeface="ＭＳ Ｐゴシック" pitchFamily="-107" charset="-128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05" y="1691342"/>
            <a:ext cx="6925148" cy="4895174"/>
          </a:xfrm>
          <a:prstGeom prst="rect">
            <a:avLst/>
          </a:prstGeom>
        </p:spPr>
      </p:pic>
      <p:sp>
        <p:nvSpPr>
          <p:cNvPr id="6" name="Pfeil nach unten 5">
            <a:extLst>
              <a:ext uri="{FF2B5EF4-FFF2-40B4-BE49-F238E27FC236}">
                <a16:creationId xmlns:a16="http://schemas.microsoft.com/office/drawing/2014/main" id="{EA59F311-5069-0244-89A4-3494D022C063}"/>
              </a:ext>
            </a:extLst>
          </p:cNvPr>
          <p:cNvSpPr/>
          <p:nvPr/>
        </p:nvSpPr>
        <p:spPr bwMode="auto">
          <a:xfrm rot="684958">
            <a:off x="4761598" y="1739805"/>
            <a:ext cx="576064" cy="864096"/>
          </a:xfrm>
          <a:prstGeom prst="down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967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000"/>
              <a:t>Gleich Geht‘s Weiter ...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CB9BE335-03E7-C440-B184-34B342A64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7739063" cy="923330"/>
          </a:xfrm>
        </p:spPr>
        <p:txBody>
          <a:bodyPr/>
          <a:lstStyle/>
          <a:p>
            <a:r>
              <a:rPr lang="de-DE" dirty="0"/>
              <a:t>… mit dem Mini-Input: </a:t>
            </a:r>
            <a:r>
              <a:rPr lang="de-DE"/>
              <a:t>Kompetenzen.</a:t>
            </a:r>
          </a:p>
        </p:txBody>
      </p:sp>
    </p:spTree>
    <p:extLst>
      <p:ext uri="{BB962C8B-B14F-4D97-AF65-F5344CB8AC3E}">
        <p14:creationId xmlns:p14="http://schemas.microsoft.com/office/powerpoint/2010/main" val="681111377"/>
      </p:ext>
    </p:extLst>
  </p:cSld>
  <p:clrMapOvr>
    <a:masterClrMapping/>
  </p:clrMapOvr>
</p:sld>
</file>

<file path=ppt/theme/theme1.xml><?xml version="1.0" encoding="utf-8"?>
<a:theme xmlns:a="http://schemas.openxmlformats.org/drawingml/2006/main" name="Aufzählung Standart">
  <a:themeElements>
    <a:clrScheme name="Landes-Rot">
      <a:dk1>
        <a:srgbClr val="000000"/>
      </a:dk1>
      <a:lt1>
        <a:srgbClr val="FFFFFF"/>
      </a:lt1>
      <a:dk2>
        <a:srgbClr val="871D33"/>
      </a:dk2>
      <a:lt2>
        <a:srgbClr val="2D2015"/>
      </a:lt2>
      <a:accent1>
        <a:srgbClr val="E7D2D6"/>
      </a:accent1>
      <a:accent2>
        <a:srgbClr val="CFA5AD"/>
      </a:accent2>
      <a:accent3>
        <a:srgbClr val="B77785"/>
      </a:accent3>
      <a:accent4>
        <a:srgbClr val="9F4A5C"/>
      </a:accent4>
      <a:accent5>
        <a:srgbClr val="871D33"/>
      </a:accent5>
      <a:accent6>
        <a:srgbClr val="C0C0C0"/>
      </a:accent6>
      <a:hlink>
        <a:srgbClr val="CCB400"/>
      </a:hlink>
      <a:folHlink>
        <a:srgbClr val="8C9EA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1">
        <a:dk1>
          <a:srgbClr val="000000"/>
        </a:dk1>
        <a:lt1>
          <a:srgbClr val="FFFFFF"/>
        </a:lt1>
        <a:dk2>
          <a:srgbClr val="871D33"/>
        </a:dk2>
        <a:lt2>
          <a:srgbClr val="2D2015"/>
        </a:lt2>
        <a:accent1>
          <a:srgbClr val="F6D1C6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FAE5DF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</Words>
  <Application>Microsoft Office PowerPoint</Application>
  <PresentationFormat>Bildschirmpräsentation (4:3)</PresentationFormat>
  <Paragraphs>48</Paragraphs>
  <Slides>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Bliss Light</vt:lpstr>
      <vt:lpstr>Bliss Regular</vt:lpstr>
      <vt:lpstr>Wingdings</vt:lpstr>
      <vt:lpstr>Aufzählung Standart</vt:lpstr>
      <vt:lpstr>Mini-Input:  Handlungsprodukt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Gleich Geht‘s Weiter ...</vt:lpstr>
    </vt:vector>
  </TitlesOfParts>
  <Company>Zink &amp; Kraemer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Vorläufiger PowerPoint-Folienmaster für das neue Corporate Design der Landesregierung Rheinland-Pfalz</dc:title>
  <dc:creator>Detlev Stamm</dc:creator>
  <cp:lastModifiedBy>thomas.moeller@beratung.bildung-rp.de</cp:lastModifiedBy>
  <cp:revision>5</cp:revision>
  <cp:lastPrinted>2019-06-10T11:04:17Z</cp:lastPrinted>
  <dcterms:created xsi:type="dcterms:W3CDTF">2009-02-09T14:56:39Z</dcterms:created>
  <dcterms:modified xsi:type="dcterms:W3CDTF">2019-09-16T18:37:36Z</dcterms:modified>
</cp:coreProperties>
</file>